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C12"/>
    <a:srgbClr val="F9BDAD"/>
    <a:srgbClr val="F48F74"/>
    <a:srgbClr val="F28264"/>
    <a:srgbClr val="EEBAAC"/>
    <a:srgbClr val="3FDD65"/>
    <a:srgbClr val="22C048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922C-1034-4293-9B00-4D3D0CD7F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50D18-09C4-464A-9536-E0C2C6259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B707-0F6D-4ADC-AA6C-A90A0808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13B3-1A1F-4862-8DC9-74C1147B5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7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3D98-7F5F-41B5-BB5C-9341F4CCF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B4C5-3469-4F0B-8962-E253281A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212B-1B6D-4236-80FD-E18A76B03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1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A223-C9DB-46E0-8FA5-1100C103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FEEA5-39C6-41EB-B7B3-889A7CC94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4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46D-AE45-436D-8FAB-8D90BDFE0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40871-EA94-4EA9-B7D4-29CBA52E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653CC0-24DC-46D5-B222-7A1DF102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H="1">
            <a:off x="4267200" y="2799219"/>
            <a:ext cx="1725" cy="311944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219700" y="1312863"/>
            <a:ext cx="301625" cy="285750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986088" y="1312863"/>
            <a:ext cx="376237" cy="255587"/>
          </a:xfrm>
          <a:prstGeom prst="straightConnector1">
            <a:avLst/>
          </a:prstGeom>
          <a:ln w="19050">
            <a:solidFill>
              <a:srgbClr val="D83C1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" y="14288"/>
            <a:ext cx="9144000" cy="976312"/>
          </a:xfrm>
        </p:spPr>
        <p:txBody>
          <a:bodyPr/>
          <a:lstStyle/>
          <a:p>
            <a:pPr eaLnBrk="1" hangingPunct="1"/>
            <a:r>
              <a:rPr lang="en-US" altLang="en-US" sz="2200" b="1" dirty="0" smtClean="0">
                <a:solidFill>
                  <a:srgbClr val="D83C12"/>
                </a:solidFill>
              </a:rPr>
              <a:t>LANGUAGE ARTS</a:t>
            </a:r>
            <a:br>
              <a:rPr lang="en-US" altLang="en-US" sz="2200" b="1" dirty="0" smtClean="0">
                <a:solidFill>
                  <a:srgbClr val="D83C12"/>
                </a:solidFill>
              </a:rPr>
            </a:br>
            <a:r>
              <a:rPr lang="en-US" altLang="en-US" sz="2200" b="1" dirty="0" smtClean="0">
                <a:solidFill>
                  <a:srgbClr val="D83C12"/>
                </a:solidFill>
              </a:rPr>
              <a:t>GRADE TWO WRITING UNIT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2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– </a:t>
            </a:r>
            <a:r>
              <a:rPr lang="en-US" altLang="en-US" sz="2200" b="1" dirty="0" smtClean="0">
                <a:solidFill>
                  <a:srgbClr val="D83C12"/>
                </a:solidFill>
              </a:rPr>
              <a:t>LAB REPORTS AND SCIENCE BOOKS</a:t>
            </a:r>
            <a:endParaRPr lang="en-US" altLang="en-US" sz="2200" b="1" dirty="0" smtClean="0">
              <a:solidFill>
                <a:srgbClr val="D83C12"/>
              </a:solidFill>
            </a:endParaRPr>
          </a:p>
        </p:txBody>
      </p:sp>
      <p:sp>
        <p:nvSpPr>
          <p:cNvPr id="2055" name="Oval 4"/>
          <p:cNvSpPr>
            <a:spLocks noChangeArrowheads="1"/>
          </p:cNvSpPr>
          <p:nvPr/>
        </p:nvSpPr>
        <p:spPr bwMode="auto">
          <a:xfrm>
            <a:off x="2819400" y="1302544"/>
            <a:ext cx="2895600" cy="1600200"/>
          </a:xfrm>
          <a:prstGeom prst="ellipse">
            <a:avLst/>
          </a:prstGeom>
          <a:solidFill>
            <a:srgbClr val="F9BDAD"/>
          </a:solidFill>
          <a:ln w="28575">
            <a:solidFill>
              <a:srgbClr val="D83C1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/>
              <a:t>LAB REPORTS AND SCIENCE BOOKS</a:t>
            </a: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Unit </a:t>
            </a:r>
            <a:r>
              <a:rPr lang="en-US" altLang="en-US" sz="1800" b="1" dirty="0" smtClean="0"/>
              <a:t>2</a:t>
            </a:r>
            <a:endParaRPr lang="en-US" altLang="en-US" sz="1800" b="1" dirty="0"/>
          </a:p>
        </p:txBody>
      </p:sp>
      <p:sp>
        <p:nvSpPr>
          <p:cNvPr id="2056" name="Text Box 373"/>
          <p:cNvSpPr txBox="1">
            <a:spLocks noChangeArrowheads="1"/>
          </p:cNvSpPr>
          <p:nvPr/>
        </p:nvSpPr>
        <p:spPr bwMode="auto">
          <a:xfrm>
            <a:off x="7049770" y="1479687"/>
            <a:ext cx="2030413" cy="5339923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Content Vocabulary: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Introduction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Topic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Facts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Definitions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Temporal words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Linking words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Concluding </a:t>
            </a:r>
            <a:r>
              <a:rPr lang="en-US" sz="1000" dirty="0"/>
              <a:t>statement or </a:t>
            </a:r>
            <a:r>
              <a:rPr lang="en-US" sz="1000" dirty="0" smtClean="0"/>
              <a:t>section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Adverbs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Adjectives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Verb </a:t>
            </a:r>
            <a:r>
              <a:rPr lang="en-US" sz="1000" dirty="0"/>
              <a:t>tense - past, present, </a:t>
            </a:r>
            <a:r>
              <a:rPr lang="en-US" sz="1000" dirty="0" smtClean="0"/>
              <a:t>future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Apostrophe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Contraction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Possessives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Spelling patterns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Dictionary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Audience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Revision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Edit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Research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Linking words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Informative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Explanatory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Purpose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Topic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Facts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Definitions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Connection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Scientific procedure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Organize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Research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Source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 smtClean="0"/>
              <a:t>Table </a:t>
            </a:r>
            <a:r>
              <a:rPr lang="en-US" sz="1000" dirty="0"/>
              <a:t>of </a:t>
            </a:r>
            <a:r>
              <a:rPr lang="en-US" sz="1000" dirty="0" smtClean="0"/>
              <a:t>contents</a:t>
            </a:r>
            <a:endParaRPr lang="en-US" sz="1000" dirty="0"/>
          </a:p>
        </p:txBody>
      </p:sp>
      <p:sp>
        <p:nvSpPr>
          <p:cNvPr id="2057" name="Rectangle 165"/>
          <p:cNvSpPr>
            <a:spLocks noChangeArrowheads="1"/>
          </p:cNvSpPr>
          <p:nvPr/>
        </p:nvSpPr>
        <p:spPr bwMode="auto">
          <a:xfrm>
            <a:off x="98425" y="3781855"/>
            <a:ext cx="6902450" cy="3037755"/>
          </a:xfrm>
          <a:prstGeom prst="rect">
            <a:avLst/>
          </a:prstGeom>
          <a:noFill/>
          <a:ln w="28575">
            <a:solidFill>
              <a:srgbClr val="D83C1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00" b="1" dirty="0"/>
              <a:t>Essential Understandings/Learning Goals:</a:t>
            </a:r>
          </a:p>
          <a:p>
            <a:pPr>
              <a:buNone/>
            </a:pPr>
            <a:r>
              <a:rPr lang="en-US" sz="1100" b="1" dirty="0"/>
              <a:t>CCSS.W.2 </a:t>
            </a:r>
            <a:r>
              <a:rPr lang="en-US" sz="1100" dirty="0"/>
              <a:t>Write informative/explanatory texts to examine and convey complex ideas and information clearly and accurately through the effective selection, organization, and analysis of content. </a:t>
            </a:r>
          </a:p>
          <a:p>
            <a:pPr>
              <a:buNone/>
            </a:pPr>
            <a:r>
              <a:rPr lang="en-US" sz="1100" b="1" dirty="0"/>
              <a:t>CCSS.W.5 </a:t>
            </a:r>
            <a:r>
              <a:rPr lang="en-US" sz="1100" dirty="0"/>
              <a:t>Develop and strengthen writing as needed by planning, revising, editing, rewriting, or trying a new approach.</a:t>
            </a:r>
          </a:p>
          <a:p>
            <a:pPr>
              <a:buNone/>
            </a:pPr>
            <a:r>
              <a:rPr lang="en-US" sz="1100" b="1" dirty="0"/>
              <a:t>CCSS.W. </a:t>
            </a:r>
            <a:r>
              <a:rPr lang="en-US" sz="1100" dirty="0"/>
              <a:t>6 With guidance and support from adults, use technology to produce and publish writing (using keyboarding skills) as well as to interact and collaborate with others.</a:t>
            </a:r>
          </a:p>
          <a:p>
            <a:pPr>
              <a:buNone/>
            </a:pPr>
            <a:r>
              <a:rPr lang="en-US" sz="1100" b="1" dirty="0"/>
              <a:t>CCSS.10 </a:t>
            </a:r>
            <a:r>
              <a:rPr lang="en-US" sz="1100" dirty="0"/>
              <a:t>Write routinely over extended time frames (time for research, reflection, and revision) and shorter time frames (a single sitting or a day or two) for a range of discipline-specific tasks, purposes, and audiences.</a:t>
            </a:r>
          </a:p>
          <a:p>
            <a:pPr>
              <a:buNone/>
            </a:pPr>
            <a:r>
              <a:rPr lang="en-US" sz="1100" b="1" dirty="0"/>
              <a:t>CCSS.L.1 </a:t>
            </a:r>
            <a:r>
              <a:rPr lang="en-US" sz="1100" dirty="0"/>
              <a:t>Demonstrate command of the conventions of standard English grammar and usage when writing or speaking.</a:t>
            </a:r>
          </a:p>
          <a:p>
            <a:pPr>
              <a:buNone/>
            </a:pPr>
            <a:r>
              <a:rPr lang="en-US" sz="1100" b="1" dirty="0"/>
              <a:t>CCSS.L.2 </a:t>
            </a:r>
            <a:r>
              <a:rPr lang="en-US" sz="1100" dirty="0"/>
              <a:t>Demonstrate command of the conventions of standard English capitalization, punctuation, and spelling when writing.</a:t>
            </a:r>
          </a:p>
          <a:p>
            <a:pPr>
              <a:buNone/>
            </a:pPr>
            <a:r>
              <a:rPr lang="en-US" sz="1100" b="1" dirty="0"/>
              <a:t>CCSS.SL.6 </a:t>
            </a:r>
            <a:r>
              <a:rPr lang="en-US" sz="1100" dirty="0"/>
              <a:t>Adapt speech to a variety of contexts and communicative tasks, demonstrating command of formal English when indicated or appropriate.</a:t>
            </a:r>
            <a:endParaRPr lang="en-US" sz="1100" dirty="0"/>
          </a:p>
        </p:txBody>
      </p:sp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731520" y="913778"/>
            <a:ext cx="28181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How the writing process accelerates and show what the writer knows about a topic</a:t>
            </a:r>
            <a:endParaRPr lang="en-US" altLang="en-US" sz="1100" dirty="0"/>
          </a:p>
        </p:txBody>
      </p:sp>
      <p:sp>
        <p:nvSpPr>
          <p:cNvPr id="2059" name="TextBox 37"/>
          <p:cNvSpPr txBox="1">
            <a:spLocks noChangeArrowheads="1"/>
          </p:cNvSpPr>
          <p:nvPr/>
        </p:nvSpPr>
        <p:spPr bwMode="auto">
          <a:xfrm>
            <a:off x="2893695" y="3111163"/>
            <a:ext cx="27825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How to write like a scientist</a:t>
            </a:r>
            <a:endParaRPr lang="en-US" altLang="en-US" sz="1100" dirty="0"/>
          </a:p>
        </p:txBody>
      </p:sp>
      <p:sp>
        <p:nvSpPr>
          <p:cNvPr id="2060" name="TextBox 38"/>
          <p:cNvSpPr txBox="1">
            <a:spLocks noChangeArrowheads="1"/>
          </p:cNvSpPr>
          <p:nvPr/>
        </p:nvSpPr>
        <p:spPr bwMode="auto">
          <a:xfrm>
            <a:off x="5135562" y="882650"/>
            <a:ext cx="332263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How a scientist uses both the scientific process and the writing process when reporting on an experiment</a:t>
            </a:r>
            <a:endParaRPr lang="en-US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283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LANGUAGE ARTS GRADE TWO WRITING UNIT 2 – LAB REPORTS AND SCIENCE BOOKS</vt:lpstr>
    </vt:vector>
  </TitlesOfParts>
  <Company>Tolland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HEALTH</dc:title>
  <dc:creator>SJL</dc:creator>
  <cp:lastModifiedBy>Marjorie Francolini</cp:lastModifiedBy>
  <cp:revision>53</cp:revision>
  <cp:lastPrinted>2015-04-21T18:20:08Z</cp:lastPrinted>
  <dcterms:created xsi:type="dcterms:W3CDTF">2007-05-09T11:51:47Z</dcterms:created>
  <dcterms:modified xsi:type="dcterms:W3CDTF">2015-04-21T18:20:10Z</dcterms:modified>
</cp:coreProperties>
</file>